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7"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8"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NET Aspire" id="{3242C9E8-5B19-4CDA-BC18-B91D11AB05D0}">
          <p14:sldIdLst>
            <p14:sldId id="2147481304"/>
            <p14:sldId id="2147481387"/>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8"/>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8" autoAdjust="0"/>
    <p:restoredTop sz="79553" autoAdjust="0"/>
  </p:normalViewPr>
  <p:slideViewPr>
    <p:cSldViewPr snapToGrid="0">
      <p:cViewPr varScale="1">
        <p:scale>
          <a:sx n="110" d="100"/>
          <a:sy n="110" d="100"/>
        </p:scale>
        <p:origin x="768" y="331"/>
      </p:cViewPr>
      <p:guideLst/>
    </p:cSldViewPr>
  </p:slideViewPr>
  <p:outlineViewPr>
    <p:cViewPr>
      <p:scale>
        <a:sx n="33" d="100"/>
        <a:sy n="33" d="100"/>
      </p:scale>
      <p:origin x="0" y="-49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9/8/2024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9/8/2024 8:45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beginning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of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9/8/2024 8:45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finally, our health checks. </a:t>
            </a:r>
          </a:p>
          <a:p>
            <a:pPr marL="0" marR="0">
              <a:spcBef>
                <a:spcPts val="0"/>
              </a:spcBef>
              <a:spcAft>
                <a:spcPts val="0"/>
              </a:spcAft>
            </a:pPr>
            <a:endParaRPr lang="en-US" dirty="0"/>
          </a:p>
          <a:p>
            <a:pPr marL="0" marR="0">
              <a:spcBef>
                <a:spcPts val="0"/>
              </a:spcBef>
              <a:spcAft>
                <a:spcPts val="0"/>
              </a:spcAft>
            </a:pPr>
            <a:r>
              <a:rPr lang="en-US" dirty="0"/>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integrations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9/8/2024 8:45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9/8/2024 8:45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integrations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Aspire integrations are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9/8/2024 8:45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client library directly? Well, the first thing is that when you add in the hosting integration package to the app host it gives you single line method calls to easily integrate those services.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tool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9/8/2024 8:45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on top of that there's another package that you integrate directly into your applications so if you want to add caching for example into your back end or your front end you may add in the Redis output caching integration into your </a:t>
            </a:r>
            <a:r>
              <a:rPr lang="en-US" dirty="0" err="1">
                <a:ea typeface="Calibri"/>
                <a:cs typeface="Calibri"/>
              </a:rPr>
              <a:t>Blazor</a:t>
            </a:r>
            <a:r>
              <a:rPr lang="en-US" dirty="0">
                <a:ea typeface="Calibri"/>
                <a:cs typeface="Calibri"/>
              </a:rPr>
              <a:t> application. Here that's what I've done and I've simply added a single line of code to say add Redis output cache with the same key that I configured earlier so it can go through service discovery. Now these client integrations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9/8/2024 8:45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integrations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9/8/2024 8:45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9/8/2024 8:45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9/8/2024 8:45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9/8/2024 8:45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png"/><Relationship Id="rId3" Type="http://schemas.openxmlformats.org/officeDocument/2006/relationships/image" Target="../media/image44.png"/><Relationship Id="rId21" Type="http://schemas.openxmlformats.org/officeDocument/2006/relationships/image" Target="../media/image70.pn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svg"/><Relationship Id="rId2" Type="http://schemas.openxmlformats.org/officeDocument/2006/relationships/notesSlide" Target="../notesSlides/notesSlide41.xml"/><Relationship Id="rId16" Type="http://schemas.openxmlformats.org/officeDocument/2006/relationships/image" Target="../media/image65.sv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5" Type="http://schemas.openxmlformats.org/officeDocument/2006/relationships/image" Target="../media/image54.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A11CF-EAE8-67A4-FE9A-EC998C22BA6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Introduction to .NET Aspire</a:t>
            </a:r>
          </a:p>
        </p:txBody>
      </p:sp>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w="3175">
                  <a:noFill/>
                </a:ln>
                <a:solidFill>
                  <a:srgbClr val="FFFFFF"/>
                </a:solidFill>
                <a:effectLst/>
                <a:uLnTx/>
                <a:uFillTx/>
              </a:rPr>
              <a:t>Introduction to </a:t>
            </a:r>
          </a:p>
        </p:txBody>
      </p:sp>
      <p:pic>
        <p:nvPicPr>
          <p:cNvPr id="9" name="Picture 8" descr=".NET Aspire logo&#10;">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6059095" cy="615553"/>
          </a:xfrm>
          <a:prstGeom prst="rect">
            <a:avLst/>
          </a:prstGeom>
          <a:noFill/>
        </p:spPr>
        <p:txBody>
          <a:bodyPr wrap="none" lIns="0" tIns="0" rIns="0" bIns="0" rtlCol="0">
            <a:spAutoFit/>
          </a:bodyPr>
          <a:lstStyle/>
          <a:p>
            <a:pPr algn="l"/>
            <a:r>
              <a:rPr lang="en-US" sz="2000" b="1" dirty="0"/>
              <a:t>Damian Edwards / Jon Galloway / Maddy Montaquila</a:t>
            </a:r>
          </a:p>
          <a:p>
            <a:pPr algn="l"/>
            <a:r>
              <a:rPr lang="en-US" sz="2000" dirty="0"/>
              <a:t>Microsoft</a:t>
            </a:r>
          </a:p>
        </p:txBody>
      </p:sp>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6059095"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@damianedwards @jongalloway @maddymontaquila</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@dotnet</a:t>
            </a:r>
          </a:p>
        </p:txBody>
      </p:sp>
      <p:pic>
        <p:nvPicPr>
          <p:cNvPr id="5" name="Picture 2" descr="X logo&#10;">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B33-BFBE-7DCF-5920-9D83DD8B92B1}"/>
              </a:ext>
              <a:ext uri="{C183D7F6-B498-43B3-948B-1728B52AA6E4}">
                <adec:decorative xmlns:adec="http://schemas.microsoft.com/office/drawing/2017/decorative" val="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How you may build a POC</a:t>
            </a:r>
          </a:p>
        </p:txBody>
      </p:sp>
      <p:grpSp>
        <p:nvGrpSpPr>
          <p:cNvPr id="129" name="Group 128" descr="eShop web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data source">
            <a:extLst>
              <a:ext uri="{FF2B5EF4-FFF2-40B4-BE49-F238E27FC236}">
                <a16:creationId xmlns:a16="http://schemas.microsoft.com/office/drawing/2014/main" id="{D9D5CE5E-5E2B-CA44-BDC0-18F09B866B68}"/>
              </a:ext>
            </a:extLst>
          </p:cNvPr>
          <p:cNvGrpSpPr/>
          <p:nvPr/>
        </p:nvGrpSpPr>
        <p:grpSpPr>
          <a:xfrm>
            <a:off x="7066206" y="2005626"/>
            <a:ext cx="3582744" cy="2004400"/>
            <a:chOff x="7066206" y="2005626"/>
            <a:chExt cx="3582744" cy="2004400"/>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gr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66D7-FDF8-1EF0-317A-B250C980981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an API and database</a:t>
            </a:r>
          </a:p>
        </p:txBody>
      </p:sp>
      <p:grpSp>
        <p:nvGrpSpPr>
          <p:cNvPr id="129" name="Group 128" descr="eShop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backend api that talks to a database">
            <a:extLst>
              <a:ext uri="{FF2B5EF4-FFF2-40B4-BE49-F238E27FC236}">
                <a16:creationId xmlns:a16="http://schemas.microsoft.com/office/drawing/2014/main" id="{B2B8EEC5-8E35-DF97-7CE5-DEADF55222B2}"/>
              </a:ext>
            </a:extLst>
          </p:cNvPr>
          <p:cNvGrpSpPr/>
          <p:nvPr/>
        </p:nvGrpSpPr>
        <p:grpSpPr>
          <a:xfrm>
            <a:off x="7066206" y="2006014"/>
            <a:ext cx="4928944" cy="2712308"/>
            <a:chOff x="7066206" y="2006014"/>
            <a:chExt cx="4928944" cy="2712308"/>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descr="Postgres Logo">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 uri="{C183D7F6-B498-43B3-948B-1728B52AA6E4}">
                  <adec:decorative xmlns:adec="http://schemas.microsoft.com/office/drawing/2017/decorative" val="1"/>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5FC-8EE3-D6F1-9307-0ACE549187C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Full architecture reference</a:t>
            </a:r>
          </a:p>
        </p:txBody>
      </p:sp>
      <p:grpSp>
        <p:nvGrpSpPr>
          <p:cNvPr id="3" name="Group 2" descr="A larger grouping of different services making up the eShop application including client apps, cloud services, and AI">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sp>
        <p:nvSpPr>
          <p:cNvPr id="2" name="Title 1">
            <a:extLst>
              <a:ext uri="{FF2B5EF4-FFF2-40B4-BE49-F238E27FC236}">
                <a16:creationId xmlns:a16="http://schemas.microsoft.com/office/drawing/2014/main" id="{E87F2EDA-1517-6AF3-E0F3-807A2557C4C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for every app</a:t>
            </a: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Tools, templates, and packages for building</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observable, production-ready, distributed applications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3" name="Title 2">
            <a:extLst>
              <a:ext uri="{FF2B5EF4-FFF2-40B4-BE49-F238E27FC236}">
                <a16:creationId xmlns:a16="http://schemas.microsoft.com/office/drawing/2014/main" id="{5FF271A9-7C93-DF3F-4614-C2662CF1B76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Includes…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4" grpId="0" animBg="1"/>
      <p:bldP spid="4" grpId="1" animBg="1"/>
      <p:bldP spid="61"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0380A9DD-5963-540E-354F-C2A7B2D470C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Smart Defaults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Tools, templates, and packages for building</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observable, production-ready, distributed applications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descr="Observability, Resiliency, and Health Checks">
            <a:extLst>
              <a:ext uri="{FF2B5EF4-FFF2-40B4-BE49-F238E27FC236}">
                <a16:creationId xmlns:a16="http://schemas.microsoft.com/office/drawing/2014/main" id="{A3A1C794-44EF-2AF6-B984-3E14319FCB91}"/>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2" name="Title 1">
            <a:extLst>
              <a:ext uri="{FF2B5EF4-FFF2-40B4-BE49-F238E27FC236}">
                <a16:creationId xmlns:a16="http://schemas.microsoft.com/office/drawing/2014/main" id="{672E6FAF-3598-F172-DFBA-9F33EEBC58F4}"/>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Defaults Overview</a:t>
            </a:r>
          </a:p>
        </p:txBody>
      </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descr="Code showing open telemetry with metrics and tracing in the app builder">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
        <p:nvSpPr>
          <p:cNvPr id="2" name="Title 1">
            <a:extLst>
              <a:ext uri="{FF2B5EF4-FFF2-40B4-BE49-F238E27FC236}">
                <a16:creationId xmlns:a16="http://schemas.microsoft.com/office/drawing/2014/main" id="{D098A2C9-A58F-F27A-1E5F-85F590B6196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descr="Code showing exporters for open telemetry and also app insights">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66522ABB-862B-9B3B-A16E-10425C967FE8}"/>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 continued</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descr=".NET Aspire logo">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
        <p:nvSpPr>
          <p:cNvPr id="2" name="Title 1">
            <a:extLst>
              <a:ext uri="{FF2B5EF4-FFF2-40B4-BE49-F238E27FC236}">
                <a16:creationId xmlns:a16="http://schemas.microsoft.com/office/drawing/2014/main" id="{B1EF22D3-0C63-71DF-DC86-4CC04FEEC52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learning resources</a:t>
            </a:r>
          </a:p>
        </p:txBody>
      </p:sp>
    </p:spTree>
    <p:extLst>
      <p:ext uri="{BB962C8B-B14F-4D97-AF65-F5344CB8AC3E}">
        <p14:creationId xmlns:p14="http://schemas.microsoft.com/office/powerpoint/2010/main" val="2365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descr="Code showing adding standard resiliency handlers">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
        <p:nvSpPr>
          <p:cNvPr id="2" name="Title 1">
            <a:extLst>
              <a:ext uri="{FF2B5EF4-FFF2-40B4-BE49-F238E27FC236}">
                <a16:creationId xmlns:a16="http://schemas.microsoft.com/office/drawing/2014/main" id="{F571E26A-792F-DC8E-4351-6FA1A02CFE3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Resiliency</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 uri="{C183D7F6-B498-43B3-948B-1728B52AA6E4}">
                <adec:decorative xmlns:adec="http://schemas.microsoft.com/office/drawing/2017/decorative" val="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descr="Code showing off how to add health checks and endpoints">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E4AD7A64-971D-EF21-1EBD-242F4CA2B9A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Health Checks</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EC5EEB1-0E5F-1644-6288-C7B088CE0AD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Developer Dashboard</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Tools, templates, and packages for building</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observable, production-ready,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 aspire logo">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grpSp>
        <p:nvGrpSpPr>
          <p:cNvPr id="27" name="Group 26" descr="grouping of items in developer dashboard. Logs, metrics, traces, dependencies">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4" name="Aspire Dashboard" descr="A video showing features of the .net 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
        <p:nvSpPr>
          <p:cNvPr id="2" name="Title 1">
            <a:extLst>
              <a:ext uri="{FF2B5EF4-FFF2-40B4-BE49-F238E27FC236}">
                <a16:creationId xmlns:a16="http://schemas.microsoft.com/office/drawing/2014/main" id="{F549FE94-B4DF-91EE-7C1F-63E0BE9908D1}"/>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Developer Dashboard </a:t>
            </a:r>
            <a:r>
              <a:rPr lang="en-US" dirty="0" err="1"/>
              <a:t>Overviw</a:t>
            </a:r>
            <a:endParaRPr lang="en-US" dirty="0"/>
          </a:p>
        </p:txBody>
      </p:sp>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5" name="Rectangle: Rounded Corners 4">
            <a:extLst>
              <a:ext uri="{FF2B5EF4-FFF2-40B4-BE49-F238E27FC236}">
                <a16:creationId xmlns:a16="http://schemas.microsoft.com/office/drawing/2014/main" id="{641D56A9-740C-1BAE-DFD0-C953FFA49D9A}"/>
              </a:ext>
              <a:ext uri="{C183D7F6-B498-43B3-948B-1728B52AA6E4}">
                <adec:decorative xmlns:adec="http://schemas.microsoft.com/office/drawing/2017/decorative" val="1"/>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sp>
        <p:nvSpPr>
          <p:cNvPr id="12" name="TextBox 11" descr="Code showing how to run dashboard with a docker command">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pic>
        <p:nvPicPr>
          <p:cNvPr id="6" name="Picture 5" descr="visual studio solution explorer showing the app host project">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6C69D74-DE40-EF2E-D371-4EBCBA0CFA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Orchestration</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Tools, templates, and packages for building</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observable, production-ready,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Orchestration</a:t>
            </a:r>
            <a:r>
              <a:rPr lang="en-US" baseline="0" dirty="0"/>
              <a:t> </a:t>
            </a:r>
            <a:r>
              <a:rPr lang="en-US" dirty="0"/>
              <a:t>Before</a:t>
            </a:r>
          </a:p>
        </p:txBody>
      </p:sp>
      <p:pic>
        <p:nvPicPr>
          <p:cNvPr id="4" name="Picture 3" descr="vs code json configuration file to launch multiple projects">
            <a:extLst>
              <a:ext uri="{FF2B5EF4-FFF2-40B4-BE49-F238E27FC236}">
                <a16:creationId xmlns:a16="http://schemas.microsoft.com/office/drawing/2014/main" id="{A7508D5F-82B7-1C22-7C5E-7684AF68E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pic>
        <p:nvPicPr>
          <p:cNvPr id="1026" name="Picture 2" descr="Visual studio configuration to launch multiple projects">
            <a:extLst>
              <a:ext uri="{FF2B5EF4-FFF2-40B4-BE49-F238E27FC236}">
                <a16:creationId xmlns:a16="http://schemas.microsoft.com/office/drawing/2014/main" id="{C9A7F2CF-425B-940D-06F0-2DA12F8681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B2FFA369-5791-7641-D8B9-8201D30101E3}"/>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Orchestration with .NET Aspire</a:t>
            </a: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noProof="1">
                <a:solidFill>
                  <a:srgbClr val="0000FF"/>
                </a:solidFill>
                <a:effectLst/>
                <a:latin typeface="Consolas" panose="020B0609020204030204" pitchFamily="49" charset="0"/>
              </a:rPr>
              <a:t>var</a:t>
            </a:r>
            <a:r>
              <a:rPr lang="en-US" sz="2000" b="0" noProof="1">
                <a:solidFill>
                  <a:srgbClr val="000000"/>
                </a:solidFill>
                <a:effectLst/>
                <a:latin typeface="Consolas" panose="020B0609020204030204" pitchFamily="49" charset="0"/>
              </a:rPr>
              <a:t> </a:t>
            </a: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 = </a:t>
            </a:r>
            <a:r>
              <a:rPr lang="en-US" sz="2000" b="0" noProof="1">
                <a:solidFill>
                  <a:srgbClr val="267F99"/>
                </a:solidFill>
                <a:effectLst/>
                <a:latin typeface="Consolas" panose="020B0609020204030204" pitchFamily="49" charset="0"/>
              </a:rPr>
              <a:t>DistributedApplication</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CreateBuilder</a:t>
            </a:r>
            <a:r>
              <a:rPr lang="en-US" sz="2000" b="0" noProof="1">
                <a:solidFill>
                  <a:srgbClr val="000000"/>
                </a:solidFill>
                <a:effectLst/>
                <a:latin typeface="Consolas" panose="020B0609020204030204" pitchFamily="49" charset="0"/>
              </a:rPr>
              <a:t>(</a:t>
            </a:r>
            <a:r>
              <a:rPr lang="en-US" sz="2000" b="0" noProof="1">
                <a:solidFill>
                  <a:srgbClr val="0000FF"/>
                </a:solidFill>
                <a:effectLst/>
                <a:latin typeface="Consolas" panose="020B0609020204030204" pitchFamily="49" charset="0"/>
              </a:rPr>
              <a:t>args</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Web</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"webfrontend"</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Build</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Run</a:t>
            </a:r>
            <a:r>
              <a:rPr lang="en-US" sz="2000" b="0" noProof="1">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dirty="0"/>
              <a:t>Build anything with a unified platform</a:t>
            </a:r>
          </a:p>
        </p:txBody>
      </p:sp>
      <p:sp>
        <p:nvSpPr>
          <p:cNvPr id="1065" name="Rounded Rectangle 9" descr="Group of different workloads .NET can arger">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grpSp>
        <p:nvGrpSpPr>
          <p:cNvPr id="1082" name="Group 1081" descr=".NET Logo&#10;">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grpSp>
        <p:nvGrpSpPr>
          <p:cNvPr id="1024" name="Group 1023" descr="Group of tools for .NET. Visual studio, VS Code, and CLI">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descr="Group of operating systems. Windows, Linux, and macOS">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descr="Group of ecosystem for .net. NuGet, GitHub, and Components&#10;">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Integrations,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108" name="Graphic 1075">
            <a:extLst>
              <a:ext uri="{FF2B5EF4-FFF2-40B4-BE49-F238E27FC236}">
                <a16:creationId xmlns:a16="http://schemas.microsoft.com/office/drawing/2014/main" id="{534351BF-93CD-A4FC-1C22-B08BA9DE199B}"/>
              </a:ext>
              <a:ext uri="{C183D7F6-B498-43B3-948B-1728B52AA6E4}">
                <adec:decorative xmlns:adec="http://schemas.microsoft.com/office/drawing/2017/decorative" val="1"/>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 uri="{C183D7F6-B498-43B3-948B-1728B52AA6E4}">
                <adec:decorative xmlns:adec="http://schemas.microsoft.com/office/drawing/2017/decorative" val="1"/>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 uri="{C183D7F6-B498-43B3-948B-1728B52AA6E4}">
                <adec:decorative xmlns:adec="http://schemas.microsoft.com/office/drawing/2017/decorative" val="1"/>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 uri="{C183D7F6-B498-43B3-948B-1728B52AA6E4}">
                <adec:decorative xmlns:adec="http://schemas.microsoft.com/office/drawing/2017/decorative" val="1"/>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 uri="{C183D7F6-B498-43B3-948B-1728B52AA6E4}">
                <adec:decorative xmlns:adec="http://schemas.microsoft.com/office/drawing/2017/decorative" val="1"/>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 uri="{C183D7F6-B498-43B3-948B-1728B52AA6E4}">
                <adec:decorative xmlns:adec="http://schemas.microsoft.com/office/drawing/2017/decorative" val="1"/>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2" name="Graphic 1074">
            <a:extLst>
              <a:ext uri="{FF2B5EF4-FFF2-40B4-BE49-F238E27FC236}">
                <a16:creationId xmlns:a16="http://schemas.microsoft.com/office/drawing/2014/main" id="{5F8DBBDB-3401-41C0-662B-1C187EE3F44D}"/>
              </a:ext>
              <a:ext uri="{C183D7F6-B498-43B3-948B-1728B52AA6E4}">
                <adec:decorative xmlns:adec="http://schemas.microsoft.com/office/drawing/2017/decorative" val="1"/>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After with .NET Aspire</a:t>
            </a:r>
          </a:p>
        </p:txBody>
      </p:sp>
      <p:pic>
        <p:nvPicPr>
          <p:cNvPr id="5" name="Picture 4" descr="App host project in visual studio">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descr="Debug window in visual studio showing a single launch profile">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descr=".net aspire dashboard showing 2 projects running">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descr="Video showing how to right click add orchestration in visual studio">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5D7CC9F-895A-C2A0-CF79-3929D9BDFCE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Discovery</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Tools, templates, and packages for building</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observable, production-ready,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Service Discovery Before</a:t>
            </a:r>
          </a:p>
        </p:txBody>
      </p:sp>
      <p:sp>
        <p:nvSpPr>
          <p:cNvPr id="5" name="TextBox 4" descr="Code showing configuration settings in json with hardcoded localhost settings">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3" name="TextBox 2" descr="Code showing addhttpclient pulling the configuration setting out">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BAAB-7DDF-883D-05F3-9B8CE971DAA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Service Discovery with .NET Aspire</a:t>
            </a:r>
          </a:p>
        </p:txBody>
      </p:sp>
      <p:sp>
        <p:nvSpPr>
          <p:cNvPr id="6" name="Rectangle: Rounded Corners 5">
            <a:extLst>
              <a:ext uri="{FF2B5EF4-FFF2-40B4-BE49-F238E27FC236}">
                <a16:creationId xmlns:a16="http://schemas.microsoft.com/office/drawing/2014/main" id="{B5053D98-B331-1B53-A697-415B294716B6}"/>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descr="code in the project for addhttpclient with https+http://apiservice that will discovery the service with .net aspire">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There are still connection strings 😀</a:t>
            </a:r>
          </a:p>
        </p:txBody>
      </p:sp>
      <p:pic>
        <p:nvPicPr>
          <p:cNvPr id="4" name="Picture 3" descr=".net aspire dashboard showing configuration settings for web project">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descr="red rectangle highlighting connection strings">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Group of objects for observability, resiliency, scalability, and manageability&#10;">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BC2A659-8CCC-6D22-C0C0-DC3DA865A13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every app needs</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346BF9F5-7A19-2E2D-D465-5D814F73F6B5}"/>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Integrations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Tools, templates, and packages for building</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observable, production-ready,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0C9D-83B2-FA86-A32C-A0EB17F9D8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Integrations Overview</a:t>
            </a:r>
          </a:p>
        </p:txBody>
      </p:sp>
      <p:pic>
        <p:nvPicPr>
          <p:cNvPr id="4" name="Picture 3" descr=".net aspire logo">
            <a:extLst>
              <a:ext uri="{FF2B5EF4-FFF2-40B4-BE49-F238E27FC236}">
                <a16:creationId xmlns:a16="http://schemas.microsoft.com/office/drawing/2014/main" id="{C78BB145-EA76-831C-8E73-B2145EC45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a:solidFill>
                  <a:schemeClr val="bg1"/>
                </a:solidFill>
              </a:rPr>
              <a:t>Integrations</a:t>
            </a:r>
          </a:p>
        </p:txBody>
      </p:sp>
      <p:pic>
        <p:nvPicPr>
          <p:cNvPr id="24" name="Graphic 23" descr="rabbit mq logo">
            <a:extLst>
              <a:ext uri="{FF2B5EF4-FFF2-40B4-BE49-F238E27FC236}">
                <a16:creationId xmlns:a16="http://schemas.microsoft.com/office/drawing/2014/main" id="{FFFD8120-7BA8-1242-5729-A328EA3EE4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5489" y="3186220"/>
            <a:ext cx="1821741" cy="285971"/>
          </a:xfrm>
          <a:prstGeom prst="rect">
            <a:avLst/>
          </a:prstGeom>
        </p:spPr>
      </p:pic>
      <p:pic>
        <p:nvPicPr>
          <p:cNvPr id="27" name="Graphic 26" descr="redis logo">
            <a:extLst>
              <a:ext uri="{FF2B5EF4-FFF2-40B4-BE49-F238E27FC236}">
                <a16:creationId xmlns:a16="http://schemas.microsoft.com/office/drawing/2014/main" id="{24204662-8BA1-CDB3-4AD0-1DDAB26FD73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459" y="3183239"/>
            <a:ext cx="1439462" cy="491523"/>
          </a:xfrm>
          <a:prstGeom prst="rect">
            <a:avLst/>
          </a:prstGeom>
        </p:spPr>
      </p:pic>
      <p:grpSp>
        <p:nvGrpSpPr>
          <p:cNvPr id="13" name="Group 12" descr="sql and postrgres logos">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zure ai logo">
            <a:extLst>
              <a:ext uri="{FF2B5EF4-FFF2-40B4-BE49-F238E27FC236}">
                <a16:creationId xmlns:a16="http://schemas.microsoft.com/office/drawing/2014/main" id="{8CA51CA4-A43B-8B58-27E5-EFE6E92AB8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658" y="5340831"/>
            <a:ext cx="668818" cy="668818"/>
          </a:xfrm>
          <a:prstGeom prst="rect">
            <a:avLst/>
          </a:prstGeom>
        </p:spPr>
      </p:pic>
      <p:pic>
        <p:nvPicPr>
          <p:cNvPr id="6" name="Graphic 5" descr="azure tables logo">
            <a:extLst>
              <a:ext uri="{FF2B5EF4-FFF2-40B4-BE49-F238E27FC236}">
                <a16:creationId xmlns:a16="http://schemas.microsoft.com/office/drawing/2014/main" id="{C6AEDE91-40D5-2455-F34D-7B1AC08481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57532" y="5326948"/>
            <a:ext cx="732552" cy="732552"/>
          </a:xfrm>
          <a:prstGeom prst="rect">
            <a:avLst/>
          </a:prstGeom>
        </p:spPr>
      </p:pic>
      <p:pic>
        <p:nvPicPr>
          <p:cNvPr id="8" name="Graphic 7" descr="azure queues logo">
            <a:extLst>
              <a:ext uri="{FF2B5EF4-FFF2-40B4-BE49-F238E27FC236}">
                <a16:creationId xmlns:a16="http://schemas.microsoft.com/office/drawing/2014/main" id="{217D9D4B-7EA2-A366-9A66-8242184C71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76559" y="5326948"/>
            <a:ext cx="732552" cy="732552"/>
          </a:xfrm>
          <a:prstGeom prst="rect">
            <a:avLst/>
          </a:prstGeom>
        </p:spPr>
      </p:pic>
      <p:pic>
        <p:nvPicPr>
          <p:cNvPr id="10" name="Graphic 9" descr="azure blobs logo">
            <a:extLst>
              <a:ext uri="{FF2B5EF4-FFF2-40B4-BE49-F238E27FC236}">
                <a16:creationId xmlns:a16="http://schemas.microsoft.com/office/drawing/2014/main" id="{A89BB46C-6032-7658-9C19-9299320580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585" y="5313053"/>
            <a:ext cx="732552" cy="732552"/>
          </a:xfrm>
          <a:prstGeom prst="rect">
            <a:avLst/>
          </a:prstGeom>
        </p:spPr>
      </p:pic>
      <p:pic>
        <p:nvPicPr>
          <p:cNvPr id="23" name="Graphic 22" descr="azure key vault logo">
            <a:extLst>
              <a:ext uri="{FF2B5EF4-FFF2-40B4-BE49-F238E27FC236}">
                <a16:creationId xmlns:a16="http://schemas.microsoft.com/office/drawing/2014/main" id="{20AA081F-BA4F-8E45-B7EC-66DA83CE5AD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03206" y="5285292"/>
            <a:ext cx="749111" cy="749111"/>
          </a:xfrm>
          <a:prstGeom prst="rect">
            <a:avLst/>
          </a:prstGeom>
        </p:spPr>
      </p:pic>
      <p:grpSp>
        <p:nvGrpSpPr>
          <p:cNvPr id="22" name="Group 21" descr="nuget home page in a browser">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56287" y="2054592"/>
              <a:ext cx="168326" cy="168326"/>
            </a:xfrm>
            <a:prstGeom prst="rect">
              <a:avLst/>
            </a:prstGeom>
          </p:spPr>
        </p:pic>
      </p:grpSp>
      <p:pic>
        <p:nvPicPr>
          <p:cNvPr id="26" name="Picture 25">
            <a:extLst>
              <a:ext uri="{FF2B5EF4-FFF2-40B4-BE49-F238E27FC236}">
                <a16:creationId xmlns:a16="http://schemas.microsoft.com/office/drawing/2014/main" id="{0CA64AA3-C774-541D-DC67-4663A6B9C828}"/>
              </a:ext>
              <a:ext uri="{C183D7F6-B498-43B3-948B-1728B52AA6E4}">
                <adec:decorative xmlns:adec="http://schemas.microsoft.com/office/drawing/2017/decorative" val="1"/>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C7E496DB-674D-328D-AD4D-53DDCCDB3F5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Hosting Integration</a:t>
            </a: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Hosting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8" name="TextBox 7" descr="Code showing how to add postres, database, and redis and how to reference them in code calling WithReference">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descr="rectangle highlighting the add database and add redis in app project">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descr="arrow pointing at with reference for database">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descr="arrow pointing at withreference for adding cache to frontend">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animBg="1"/>
      <p:bldP spid="4"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2165813C-5C03-36FA-B201-0E2D699F573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Client Integration</a:t>
            </a:r>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Client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descr="red rectangle showing addredisoutputcache in app project">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descr="red rectangle showing useoutputcache in web prjjoect">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Integrations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Integrations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5752F3CD-4423-9B12-295D-1CCA1E1F032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Tools, templates, and packages for building</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observable, production-ready,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descr="grouping of 4 areas. Deploy as you do today, aws cdk, azure dev cli, and visual studio">
            <a:extLst>
              <a:ext uri="{FF2B5EF4-FFF2-40B4-BE49-F238E27FC236}">
                <a16:creationId xmlns:a16="http://schemas.microsoft.com/office/drawing/2014/main" id="{0B92C295-DB4F-3167-FF5D-E1153E6026F8}"/>
              </a:ext>
              <a:ext uri="{C183D7F6-B498-43B3-948B-1728B52AA6E4}">
                <adec:decorative xmlns:adec="http://schemas.microsoft.com/office/drawing/2017/decorative" val="0"/>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grpSp>
        <p:nvGrpSpPr>
          <p:cNvPr id="4" name="Group 3">
            <a:extLst>
              <a:ext uri="{FF2B5EF4-FFF2-40B4-BE49-F238E27FC236}">
                <a16:creationId xmlns:a16="http://schemas.microsoft.com/office/drawing/2014/main" id="{E07BA63F-538B-E142-3858-8DC3AFAEA9A0}"/>
              </a:ext>
              <a:ext uri="{C183D7F6-B498-43B3-948B-1728B52AA6E4}">
                <adec:decorative xmlns:adec="http://schemas.microsoft.com/office/drawing/2017/decorative" val="1"/>
              </a:ext>
            </a:extLst>
          </p:cNvPr>
          <p:cNvGrpSpPr/>
          <p:nvPr/>
        </p:nvGrpSpPr>
        <p:grpSpPr>
          <a:xfrm>
            <a:off x="1644054" y="2852829"/>
            <a:ext cx="8472962" cy="1703538"/>
            <a:chOff x="1644054" y="2852829"/>
            <a:chExt cx="8472962" cy="1703538"/>
          </a:xfrm>
        </p:grpSpPr>
        <p:pic>
          <p:nvPicPr>
            <p:cNvPr id="3" name="Picture 2" descr="Azure Dev CLI Logo">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ws cdk logo">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026" name="Picture 2" descr="VIsual studio code logo">
              <a:extLst>
                <a:ext uri="{FF2B5EF4-FFF2-40B4-BE49-F238E27FC236}">
                  <a16:creationId xmlns:a16="http://schemas.microsoft.com/office/drawing/2014/main" id="{3ED201A0-19C6-03E5-73F4-8A72E1A2B69C}"/>
                </a:ext>
                <a:ext uri="{C183D7F6-B498-43B3-948B-1728B52AA6E4}">
                  <adec:decorative xmlns:adec="http://schemas.microsoft.com/office/drawing/2017/decorative" val="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grpSp>
      <p:sp>
        <p:nvSpPr>
          <p:cNvPr id="2" name="Title 1">
            <a:extLst>
              <a:ext uri="{FF2B5EF4-FFF2-40B4-BE49-F238E27FC236}">
                <a16:creationId xmlns:a16="http://schemas.microsoft.com/office/drawing/2014/main" id="{4EA9756C-689F-3A9D-3522-0100673E87E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Flexibly Integrations and Deployment</a:t>
            </a:r>
          </a:p>
        </p:txBody>
      </p:sp>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467AD-A77E-61D4-2DDC-C015DF99612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Deployment from Visual Studio</a:t>
            </a:r>
          </a:p>
        </p:txBody>
      </p:sp>
      <p:pic>
        <p:nvPicPr>
          <p:cNvPr id="2" name="Publish from VS" descr="video showing how to right click deploy from visual studio">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57695A-14B9-6B35-0128-9796D01EC9C8}"/>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Tools, templates, and packages for building</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observable, production-ready,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descr="Observability with icon&#10;">
            <a:extLst>
              <a:ext uri="{FF2B5EF4-FFF2-40B4-BE49-F238E27FC236}">
                <a16:creationId xmlns:a16="http://schemas.microsoft.com/office/drawing/2014/main" id="{1E22B48A-15C1-4185-DED8-26E89AA0C2A0}"/>
              </a:ext>
              <a:ext uri="{C183D7F6-B498-43B3-948B-1728B52AA6E4}">
                <adec:decorative xmlns:adec="http://schemas.microsoft.com/office/drawing/2017/decorative" val="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descr="Resiliency with icon">
            <a:extLst>
              <a:ext uri="{FF2B5EF4-FFF2-40B4-BE49-F238E27FC236}">
                <a16:creationId xmlns:a16="http://schemas.microsoft.com/office/drawing/2014/main" id="{6F110257-6F04-494D-EF87-AD1C7DB098A4}"/>
              </a:ext>
              <a:ext uri="{C183D7F6-B498-43B3-948B-1728B52AA6E4}">
                <adec:decorative xmlns:adec="http://schemas.microsoft.com/office/drawing/2017/decorative" val="0"/>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descr="Scalability with icon">
            <a:extLst>
              <a:ext uri="{FF2B5EF4-FFF2-40B4-BE49-F238E27FC236}">
                <a16:creationId xmlns:a16="http://schemas.microsoft.com/office/drawing/2014/main" id="{1FC35A17-3A25-1A5C-2534-04A86E2978D9}"/>
              </a:ext>
              <a:ext uri="{C183D7F6-B498-43B3-948B-1728B52AA6E4}">
                <adec:decorative xmlns:adec="http://schemas.microsoft.com/office/drawing/2017/decorative" val="0"/>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descr="manageability with icon">
            <a:extLst>
              <a:ext uri="{FF2B5EF4-FFF2-40B4-BE49-F238E27FC236}">
                <a16:creationId xmlns:a16="http://schemas.microsoft.com/office/drawing/2014/main" id="{89CEA1D0-E5B4-211A-43A2-07D6805729FA}"/>
              </a:ext>
              <a:ext uri="{C183D7F6-B498-43B3-948B-1728B52AA6E4}">
                <adec:decorative xmlns:adec="http://schemas.microsoft.com/office/drawing/2017/decorative" val="0"/>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descr="Group of features for observability">
            <a:extLst>
              <a:ext uri="{FF2B5EF4-FFF2-40B4-BE49-F238E27FC236}">
                <a16:creationId xmlns:a16="http://schemas.microsoft.com/office/drawing/2014/main" id="{747A5142-91C2-6A7D-12AF-0B8F1CCE1213}"/>
              </a:ext>
              <a:ext uri="{C183D7F6-B498-43B3-948B-1728B52AA6E4}">
                <adec:decorative xmlns:adec="http://schemas.microsoft.com/office/drawing/2017/decorative" val="0"/>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descr="Group of features for Resiliency">
            <a:extLst>
              <a:ext uri="{FF2B5EF4-FFF2-40B4-BE49-F238E27FC236}">
                <a16:creationId xmlns:a16="http://schemas.microsoft.com/office/drawing/2014/main" id="{C2706937-9F80-3057-14B9-CA395DDDF2A2}"/>
              </a:ext>
              <a:ext uri="{C183D7F6-B498-43B3-948B-1728B52AA6E4}">
                <adec:decorative xmlns:adec="http://schemas.microsoft.com/office/drawing/2017/decorative" val="0"/>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descr="Group of features for Scalability">
            <a:extLst>
              <a:ext uri="{FF2B5EF4-FFF2-40B4-BE49-F238E27FC236}">
                <a16:creationId xmlns:a16="http://schemas.microsoft.com/office/drawing/2014/main" id="{9A2FCBFD-14E8-600B-C3D1-C320C9363228}"/>
              </a:ext>
              <a:ext uri="{C183D7F6-B498-43B3-948B-1728B52AA6E4}">
                <adec:decorative xmlns:adec="http://schemas.microsoft.com/office/drawing/2017/decorative" val="0"/>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t>.NET 8 Includes</a:t>
            </a:r>
            <a:endParaRPr lang="en-US"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 uri="{C183D7F6-B498-43B3-948B-1728B52AA6E4}">
                <adec:decorative xmlns:adec="http://schemas.microsoft.com/office/drawing/2017/decorative" val="1"/>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sp>
        <p:nvSpPr>
          <p:cNvPr id="2" name="Title 1">
            <a:extLst>
              <a:ext uri="{FF2B5EF4-FFF2-40B4-BE49-F238E27FC236}">
                <a16:creationId xmlns:a16="http://schemas.microsoft.com/office/drawing/2014/main" id="{669977B0-1E85-C6BA-8531-CB9003F577A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is Easy</a:t>
            </a:r>
          </a:p>
        </p:txBody>
      </p:sp>
      <p:grpSp>
        <p:nvGrpSpPr>
          <p:cNvPr id="23" name="Group 22" descr="image of aspire templates">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descr=".net aspire dashboard">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descr=".ne">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4930" y="2381439"/>
              <a:ext cx="3476662" cy="1626253"/>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 Workload</a:t>
            </a:r>
          </a:p>
          <a:p>
            <a:pPr marL="0" indent="0" algn="ctr">
              <a:lnSpc>
                <a:spcPct val="100000"/>
              </a:lnSpc>
              <a:buNone/>
            </a:pPr>
            <a:r>
              <a:rPr lang="en-US" sz="1800" dirty="0"/>
              <a:t>Templates</a:t>
            </a:r>
          </a:p>
          <a:p>
            <a:pPr marL="0" indent="0" algn="ctr">
              <a:lnSpc>
                <a:spcPct val="100000"/>
              </a:lnSpc>
              <a:buNone/>
            </a:pPr>
            <a:r>
              <a:rPr lang="en-US" sz="1800" dirty="0"/>
              <a:t>Integrations</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5" grpId="0" animBg="1"/>
      <p:bldP spid="35" grpId="0"/>
      <p:bldP spid="8" grpId="0" animBg="1"/>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DB67-A041-9161-0C67-EB66DF1EA7F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.NET Aspire to Any App</a:t>
            </a:r>
          </a:p>
        </p:txBody>
      </p:sp>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 uri="{C183D7F6-B498-43B3-948B-1728B52AA6E4}">
                <adec:decorative xmlns:adec="http://schemas.microsoft.com/office/drawing/2017/decorative" val="1"/>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descr="Code shwoing how to addnpmapp to the app host">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descr="aspire dashboard showing notde applications and .net applications running">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
        <p:nvSpPr>
          <p:cNvPr id="2" name="Title 1">
            <a:extLst>
              <a:ext uri="{FF2B5EF4-FFF2-40B4-BE49-F238E27FC236}">
                <a16:creationId xmlns:a16="http://schemas.microsoft.com/office/drawing/2014/main" id="{C27231B4-A619-C6DD-9A3E-44BFB79252D2}"/>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t>
            </a:r>
            <a:r>
              <a:rPr lang="en-US" dirty="0" err="1"/>
              <a:t>Apsire</a:t>
            </a:r>
            <a:r>
              <a:rPr lang="en-US" dirty="0"/>
              <a:t> for </a:t>
            </a:r>
            <a:r>
              <a:rPr lang="en-US" dirty="0" err="1"/>
              <a:t>Eveyrone</a:t>
            </a:r>
            <a:r>
              <a:rPr lang="en-US" dirty="0"/>
              <a:t>!</a:t>
            </a:r>
          </a:p>
        </p:txBody>
      </p:sp>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FB274A87-928C-14FD-AD78-0100CF31698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Tools, templates, and packages for building</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observable, production-ready,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NET Aspire Developer day on July 23rd.&#10;&#10;aka.ms/dotnetaspiredevday">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
        <p:nvSpPr>
          <p:cNvPr id="2" name="Title 1">
            <a:extLst>
              <a:ext uri="{FF2B5EF4-FFF2-40B4-BE49-F238E27FC236}">
                <a16:creationId xmlns:a16="http://schemas.microsoft.com/office/drawing/2014/main" id="{9D71AEC1-EA5F-916A-7D77-C07ACEBA331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dev 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et aspire logo">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t>
            </a:r>
            <a:r>
              <a:rPr kumimoji="0" lang="en-US" sz="1765" b="0" i="0" u="none" strike="noStrike" kern="1200" cap="none" spc="0" normalizeH="0" baseline="0" noProof="0" dirty="0">
                <a:ln>
                  <a:noFill/>
                </a:ln>
                <a:effectLst/>
                <a:uLnTx/>
                <a:uFillTx/>
                <a:latin typeface="Segoe UI Light"/>
                <a:ea typeface="+mn-ea"/>
                <a:cs typeface="Arial"/>
              </a:rPr>
              <a:t>damianedwards</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@dotnet</a:t>
            </a:r>
          </a:p>
        </p:txBody>
      </p:sp>
      <p:pic>
        <p:nvPicPr>
          <p:cNvPr id="13" name="Picture 2">
            <a:extLst>
              <a:ext uri="{FF2B5EF4-FFF2-40B4-BE49-F238E27FC236}">
                <a16:creationId xmlns:a16="http://schemas.microsoft.com/office/drawing/2014/main" id="{D1F78E58-41E9-6002-976C-5862671D07F2}"/>
              </a:ext>
              <a:ext uri="{C183D7F6-B498-43B3-948B-1728B52AA6E4}">
                <adec:decorative xmlns:adec="http://schemas.microsoft.com/office/drawing/2017/decorative" val="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2021259" cy="615553"/>
          </a:xfrm>
          <a:prstGeom prst="rect">
            <a:avLst/>
          </a:prstGeom>
          <a:noFill/>
        </p:spPr>
        <p:txBody>
          <a:bodyPr wrap="none" lIns="0" tIns="0" rIns="0" bIns="0" rtlCol="0">
            <a:spAutoFit/>
          </a:bodyPr>
          <a:lstStyle/>
          <a:p>
            <a:pPr algn="l"/>
            <a:r>
              <a:rPr lang="en-US" sz="2000" b="1" dirty="0"/>
              <a:t>Damian Edwards</a:t>
            </a:r>
          </a:p>
          <a:p>
            <a:pPr algn="l"/>
            <a:r>
              <a:rPr lang="en-US" sz="2000" dirty="0"/>
              <a:t>Microsoft</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4" name="Title 3">
            <a:extLst>
              <a:ext uri="{FF2B5EF4-FFF2-40B4-BE49-F238E27FC236}">
                <a16:creationId xmlns:a16="http://schemas.microsoft.com/office/drawing/2014/main" id="{221B5386-886B-087D-DDF1-7B3638DD2DD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Thank you, Q&amp;A, Resources</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Complex, getting started, lots of choices, no paved path">
            <a:extLst>
              <a:ext uri="{FF2B5EF4-FFF2-40B4-BE49-F238E27FC236}">
                <a16:creationId xmlns:a16="http://schemas.microsoft.com/office/drawing/2014/main" id="{1806FB73-C418-96F2-1DCB-6CCEE660A283}"/>
              </a:ext>
              <a:ext uri="{C183D7F6-B498-43B3-948B-1728B52AA6E4}">
                <adec:decorative xmlns:adec="http://schemas.microsoft.com/office/drawing/2017/decorative" val="0"/>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2" name="Title 1">
            <a:extLst>
              <a:ext uri="{FF2B5EF4-FFF2-40B4-BE49-F238E27FC236}">
                <a16:creationId xmlns:a16="http://schemas.microsoft.com/office/drawing/2014/main" id="{3F31AAF1-A77B-0893-4290-9538DBB1090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It’s still not easy</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Tools, templates, and packages to build</a:t>
            </a:r>
          </a:p>
          <a:p>
            <a:pPr marL="0" marR="0" lvl="0" indent="0" algn="ctr" defTabSz="914367" rtl="0" eaLnBrk="1" fontAlgn="base" latinLnBrk="0" hangingPunct="1">
              <a:lnSpc>
                <a:spcPct val="100000"/>
              </a:lnSpc>
              <a:spcBef>
                <a:spcPct val="0"/>
              </a:spcBef>
              <a:spcAft>
                <a:spcPct val="0"/>
              </a:spcAft>
              <a:buClrTx/>
              <a:buSzTx/>
              <a:buFontTx/>
              <a:buNone/>
              <a:tabLst/>
              <a:defRPr/>
            </a:pPr>
            <a:r>
              <a:rPr lang="en-US" sz="2000" dirty="0"/>
              <a:t>p</a:t>
            </a:r>
            <a:r>
              <a:rPr kumimoji="0" lang="en-US" sz="20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roduction</a:t>
            </a: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-ready, distributed applications</a:t>
            </a:r>
          </a:p>
        </p:txBody>
      </p:sp>
      <p:sp>
        <p:nvSpPr>
          <p:cNvPr id="2" name="Title 1">
            <a:extLst>
              <a:ext uri="{FF2B5EF4-FFF2-40B4-BE49-F238E27FC236}">
                <a16:creationId xmlns:a16="http://schemas.microsoft.com/office/drawing/2014/main" id="{207FB1AE-9EA4-3803-4EF4-F5545BA9111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is .NET Aspire?</a:t>
            </a:r>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15470BB-92ED-577E-B1B3-6B8D4BA93B8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does this mean? Who is it for?</a:t>
            </a: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176E-BD3C-DCB0-580D-2363E657389E}"/>
              </a:ext>
              <a:ext uri="{C183D7F6-B498-43B3-948B-1728B52AA6E4}">
                <adec:decorative xmlns:adec="http://schemas.microsoft.com/office/drawing/2017/decorative" val="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Example of </a:t>
            </a:r>
            <a:r>
              <a:rPr lang="en-US" dirty="0" err="1"/>
              <a:t>realworld</a:t>
            </a:r>
            <a:r>
              <a:rPr lang="en-US" dirty="0"/>
              <a:t> application</a:t>
            </a:r>
          </a:p>
        </p:txBody>
      </p:sp>
      <p:grpSp>
        <p:nvGrpSpPr>
          <p:cNvPr id="4" name="Group 3" descr="The eShop web application running in the browser displaying sports equipment">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6313</Words>
  <Application>Microsoft Office PowerPoint</Application>
  <PresentationFormat>Widescreen</PresentationFormat>
  <Paragraphs>578</Paragraphs>
  <Slides>57</Slides>
  <Notes>56</Notes>
  <HiddenSlides>1</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Introduction to .NET Aspire</vt:lpstr>
      <vt:lpstr>.NET Aspire learning resources</vt:lpstr>
      <vt:lpstr>Build anything with a unified platform</vt:lpstr>
      <vt:lpstr>What every app needs</vt:lpstr>
      <vt:lpstr>.NET 8 Includes</vt:lpstr>
      <vt:lpstr>It’s still not easy</vt:lpstr>
      <vt:lpstr>What is .NET Aspire?</vt:lpstr>
      <vt:lpstr>What does this mean? Who is it for?</vt:lpstr>
      <vt:lpstr>Example of realworld application</vt:lpstr>
      <vt:lpstr>How you may build a POC</vt:lpstr>
      <vt:lpstr>Add an API and database</vt:lpstr>
      <vt:lpstr>Full architecture reference</vt:lpstr>
      <vt:lpstr>.NET Aspire for every app</vt:lpstr>
      <vt:lpstr>.NET Aspire Includes…</vt:lpstr>
      <vt:lpstr>DEMO</vt:lpstr>
      <vt:lpstr>Smart Defaults</vt:lpstr>
      <vt:lpstr>Service Defaults Overview</vt:lpstr>
      <vt:lpstr>Observability</vt:lpstr>
      <vt:lpstr>Observability continued</vt:lpstr>
      <vt:lpstr>Resiliency</vt:lpstr>
      <vt:lpstr>Health Checks</vt:lpstr>
      <vt:lpstr>DEMO</vt:lpstr>
      <vt:lpstr>Q&amp;A</vt:lpstr>
      <vt:lpstr>Developer Dashboard</vt:lpstr>
      <vt:lpstr>Developer Dashboard Overviw</vt:lpstr>
      <vt:lpstr>Integrating the Developer Dashboard</vt:lpstr>
      <vt:lpstr>Orchestration</vt:lpstr>
      <vt:lpstr>Orchestration Before</vt:lpstr>
      <vt:lpstr>Orchestration with .NET Aspire</vt:lpstr>
      <vt:lpstr>After with .NET Aspire</vt:lpstr>
      <vt:lpstr>DEMO</vt:lpstr>
      <vt:lpstr>Q&amp;A</vt:lpstr>
      <vt:lpstr>Visual Studio Tooling for .NET Aspire</vt:lpstr>
      <vt:lpstr>Service Discovery</vt:lpstr>
      <vt:lpstr>Service Discovery Before</vt:lpstr>
      <vt:lpstr>Service Discovery with .NET Aspire</vt:lpstr>
      <vt:lpstr>There are still connection strings 😀</vt:lpstr>
      <vt:lpstr>DEMO</vt:lpstr>
      <vt:lpstr>Q&amp;A</vt:lpstr>
      <vt:lpstr>Integrations</vt:lpstr>
      <vt:lpstr>Integrations Overview</vt:lpstr>
      <vt:lpstr>Hosting Integration</vt:lpstr>
      <vt:lpstr>Client Integration</vt:lpstr>
      <vt:lpstr>DEMO</vt:lpstr>
      <vt:lpstr>Q&amp;A</vt:lpstr>
      <vt:lpstr>Deployment</vt:lpstr>
      <vt:lpstr>Flexibly Integrations and Deployment</vt:lpstr>
      <vt:lpstr>Deployment from Visual Studio</vt:lpstr>
      <vt:lpstr>.NET Aspire Overview</vt:lpstr>
      <vt:lpstr>.NET Aspire is Easy</vt:lpstr>
      <vt:lpstr>DEMO</vt:lpstr>
      <vt:lpstr>Q&amp;A</vt:lpstr>
      <vt:lpstr>Add .NET Aspire to Any App</vt:lpstr>
      <vt:lpstr>.NET Apsire for Eveyrone!</vt:lpstr>
      <vt:lpstr>.NET Aspire Overview</vt:lpstr>
      <vt:lpstr>.NET Aspire dev day</vt:lpstr>
      <vt:lpstr>Thank you, Q&amp;A,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2024-09-09T04:07:16Z</dcterms:modified>
</cp:coreProperties>
</file>